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304" r:id="rId5"/>
    <p:sldId id="332" r:id="rId6"/>
    <p:sldId id="706" r:id="rId7"/>
    <p:sldId id="354" r:id="rId8"/>
    <p:sldId id="704" r:id="rId9"/>
    <p:sldId id="698" r:id="rId10"/>
    <p:sldId id="355" r:id="rId11"/>
    <p:sldId id="705" r:id="rId12"/>
    <p:sldId id="699" r:id="rId13"/>
    <p:sldId id="707" r:id="rId14"/>
    <p:sldId id="710" r:id="rId15"/>
    <p:sldId id="708" r:id="rId16"/>
    <p:sldId id="700" r:id="rId17"/>
    <p:sldId id="344" r:id="rId18"/>
    <p:sldId id="347" r:id="rId19"/>
    <p:sldId id="711" r:id="rId20"/>
    <p:sldId id="709" r:id="rId21"/>
    <p:sldId id="703" r:id="rId22"/>
    <p:sldId id="352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679ECD-5880-41E2-AB75-8DA888919B20}" v="124" dt="2024-10-07T15:08:20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78DE4-EE34-4F58-92C0-1CFEE35FF39C}" type="datetimeFigureOut">
              <a:rPr lang="nl-NL" smtClean="0"/>
              <a:t>10-9-2025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384AA-ECF1-4C05-BD44-AB502F86B0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147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 </a:t>
            </a:r>
            <a:r>
              <a:rPr lang="en-US" err="1"/>
              <a:t>zijn</a:t>
            </a:r>
            <a:r>
              <a:rPr lang="en-US" dirty="0"/>
              <a:t> </a:t>
            </a:r>
            <a:r>
              <a:rPr lang="en-US" err="1"/>
              <a:t>tegenwoordig</a:t>
            </a:r>
            <a:r>
              <a:rPr lang="en-US" dirty="0"/>
              <a:t> </a:t>
            </a:r>
            <a:r>
              <a:rPr lang="en-US" err="1"/>
              <a:t>meer</a:t>
            </a:r>
            <a:r>
              <a:rPr lang="en-US" dirty="0"/>
              <a:t> </a:t>
            </a:r>
            <a:r>
              <a:rPr lang="en-US" err="1"/>
              <a:t>mensen</a:t>
            </a:r>
            <a:r>
              <a:rPr lang="en-US" dirty="0"/>
              <a:t> </a:t>
            </a:r>
            <a:r>
              <a:rPr lang="en-US" err="1"/>
              <a:t>slachtoffer</a:t>
            </a:r>
            <a:r>
              <a:rPr lang="en-US" dirty="0"/>
              <a:t> van </a:t>
            </a:r>
            <a:r>
              <a:rPr lang="en-US" err="1"/>
              <a:t>cybercriminaliteit</a:t>
            </a:r>
            <a:r>
              <a:rPr lang="en-US" dirty="0"/>
              <a:t> dan van </a:t>
            </a:r>
            <a:r>
              <a:rPr lang="en-US" err="1"/>
              <a:t>woninginbraak</a:t>
            </a:r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Tijd</a:t>
            </a:r>
            <a:r>
              <a:rPr lang="en-US" dirty="0">
                <a:cs typeface="Calibri"/>
              </a:rPr>
              <a:t> om in </a:t>
            </a:r>
            <a:r>
              <a:rPr lang="en-US" dirty="0" err="1">
                <a:cs typeface="Calibri"/>
              </a:rPr>
              <a:t>actie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komen</a:t>
            </a:r>
          </a:p>
          <a:p>
            <a:r>
              <a:rPr lang="en-US" err="1">
                <a:cs typeface="Calibri"/>
              </a:rPr>
              <a:t>Iedereen</a:t>
            </a:r>
            <a:r>
              <a:rPr lang="en-US" dirty="0">
                <a:cs typeface="Calibri"/>
              </a:rPr>
              <a:t> </a:t>
            </a:r>
            <a:r>
              <a:rPr lang="en-US" err="1">
                <a:cs typeface="Calibri"/>
              </a:rPr>
              <a:t>kan</a:t>
            </a:r>
            <a:r>
              <a:rPr lang="en-US" dirty="0">
                <a:cs typeface="Calibri"/>
              </a:rPr>
              <a:t> </a:t>
            </a:r>
            <a:r>
              <a:rPr lang="en-US" err="1">
                <a:cs typeface="Calibri"/>
              </a:rPr>
              <a:t>slachtoffer</a:t>
            </a:r>
            <a:r>
              <a:rPr lang="en-US" dirty="0">
                <a:cs typeface="Calibri"/>
              </a:rPr>
              <a:t> </a:t>
            </a:r>
            <a:r>
              <a:rPr lang="en-US" err="1">
                <a:cs typeface="Calibri"/>
              </a:rPr>
              <a:t>worden</a:t>
            </a:r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Belangrijk</a:t>
            </a:r>
            <a:r>
              <a:rPr lang="en-US" dirty="0">
                <a:cs typeface="Calibri"/>
              </a:rPr>
              <a:t>: </a:t>
            </a:r>
            <a:r>
              <a:rPr lang="en-US" dirty="0" err="1">
                <a:cs typeface="Calibri"/>
              </a:rPr>
              <a:t>Basisbeveiliging</a:t>
            </a:r>
            <a:r>
              <a:rPr lang="en-US" dirty="0">
                <a:cs typeface="Calibri"/>
              </a:rPr>
              <a:t> op </a:t>
            </a:r>
            <a:r>
              <a:rPr lang="en-US" dirty="0" err="1">
                <a:cs typeface="Calibri"/>
              </a:rPr>
              <a:t>orde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</a:t>
            </a:r>
            <a:r>
              <a:rPr lang="en-US" dirty="0">
                <a:cs typeface="Calibri"/>
              </a:rPr>
              <a:t> op de </a:t>
            </a:r>
            <a:r>
              <a:rPr lang="en-US" dirty="0" err="1">
                <a:cs typeface="Calibri"/>
              </a:rPr>
              <a:t>hoogte</a:t>
            </a:r>
            <a:r>
              <a:rPr lang="en-US" dirty="0">
                <a:cs typeface="Calibri"/>
              </a:rPr>
              <a:t> van de </a:t>
            </a:r>
            <a:r>
              <a:rPr lang="en-US" dirty="0" err="1">
                <a:cs typeface="Calibri"/>
              </a:rPr>
              <a:t>meestvoorkomende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vormen</a:t>
            </a:r>
            <a:r>
              <a:rPr lang="en-US" dirty="0">
                <a:cs typeface="Calibri"/>
              </a:rPr>
              <a:t> van </a:t>
            </a:r>
            <a:r>
              <a:rPr lang="en-US" dirty="0" err="1">
                <a:cs typeface="Calibri"/>
              </a:rPr>
              <a:t>cybercriminaliteit</a:t>
            </a:r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44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+ voorstelrondje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384AA-ECF1-4C05-BD44-AB502F86B044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7604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820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13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4F8A01-D5BE-E24D-A238-216D75F80CF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324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206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0C263-015D-CFBD-37F1-002C74E7C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4417E57-B7A7-83F4-4233-214E34BC8C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5441493-1561-3C4C-58CB-5B74985C5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B6EC79BA-D42E-0A45-34CC-E6387B97C61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F9A7D10-B63C-0C0D-DA57-2AFD8539B9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561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05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3DDF5-5D82-6941-C2E2-8EEEE5999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B5F8D42-1EEB-ECB3-F600-A85F5C3BD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55E5A2D-9B8B-215E-9789-4DD98EE7A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12B50F0C-DF36-6F75-E2AC-54DF0F49928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8370109-1329-1AE6-A61B-29FC7A2549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34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946D3-91E1-F72D-4878-77B8CC05E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ECE5B24-FD33-C4F2-3C20-AD08091FD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D957B25-08D6-AB6C-1023-731A963FD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C148BAD0-97B1-F010-6C09-0DDC9823AD7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8FFBE43-D814-8F2D-1232-CEF647F341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371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ADC65-9EF3-01FD-51CF-591F05FBC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96DDD5E-3B9D-DD8E-6087-FC01CB7CB5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34C105B-4DDD-5616-41F3-1FFD4D4A7B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58204451-9AA8-7330-06A8-B36A1EDBD1D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FF7D269-6824-AD82-7A47-5E36BBC3CE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7459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4F8A01-D5BE-E24D-A238-216D75F80CF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748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2434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2374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E2FC1-A8CF-55EB-094F-22C8C7356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BB2B6EA-BBBC-0DB1-4737-60C54AAC14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2C01227-593B-2DF9-D319-6222FE2DB9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>
            <a:extLst>
              <a:ext uri="{FF2B5EF4-FFF2-40B4-BE49-F238E27FC236}">
                <a16:creationId xmlns:a16="http://schemas.microsoft.com/office/drawing/2014/main" id="{59A08A8E-E7F0-0BC7-46F3-BFE3B66567D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05BE284-5733-B577-D9F9-10FE3E7AD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8800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02762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Alkmaar in 2021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F521F1-E837-4FEA-9FF7-19B6A2BDC406}" type="slidenum">
              <a:rPr kumimoji="0" lang="nl-NL" altLang="nl-N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NL" altLang="nl-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137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19888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21097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2339" y="170974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2339" y="4589468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189" indent="0">
              <a:buNone/>
              <a:defRPr sz="2000"/>
            </a:lvl2pPr>
            <a:lvl3pPr marL="914377" indent="0">
              <a:buNone/>
              <a:defRPr sz="18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00546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37849" y="1828800"/>
            <a:ext cx="5087815" cy="41148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13234" y="1828800"/>
            <a:ext cx="5087815" cy="41148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8383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155" y="365129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40153" y="1681163"/>
            <a:ext cx="515815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40153" y="2505075"/>
            <a:ext cx="5158155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4" y="1681163"/>
            <a:ext cx="518355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4" y="2505075"/>
            <a:ext cx="5183553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95890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59693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55031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153" y="457200"/>
            <a:ext cx="39311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558" y="987430"/>
            <a:ext cx="617219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40153" y="2057400"/>
            <a:ext cx="39311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369312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153" y="457200"/>
            <a:ext cx="39311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558" y="987430"/>
            <a:ext cx="617219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40153" y="2057400"/>
            <a:ext cx="39311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77037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9169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04388" y="609600"/>
            <a:ext cx="2596661" cy="53340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914401" y="609600"/>
            <a:ext cx="7602416" cy="53340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3980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7847" y="18288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modelstijlen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82127" y="260353"/>
            <a:ext cx="737381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CC3300"/>
                </a:solidFill>
              </a:defRPr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78673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i="1" kern="1200">
          <a:solidFill>
            <a:srgbClr val="CC33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i="1">
          <a:solidFill>
            <a:srgbClr val="CC3300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i="1">
          <a:solidFill>
            <a:srgbClr val="CC3300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i="1">
          <a:solidFill>
            <a:srgbClr val="CC3300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i="1">
          <a:solidFill>
            <a:srgbClr val="CC3300"/>
          </a:solidFill>
          <a:latin typeface="Arial" panose="020B0604020202020204" pitchFamily="34" charset="0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4000" i="1">
          <a:solidFill>
            <a:srgbClr val="CC3300"/>
          </a:solidFill>
          <a:latin typeface="Arial" panose="020B0604020202020204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4000" i="1">
          <a:solidFill>
            <a:srgbClr val="CC3300"/>
          </a:solidFill>
          <a:latin typeface="Arial" panose="020B0604020202020204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4000" i="1">
          <a:solidFill>
            <a:srgbClr val="CC3300"/>
          </a:solidFill>
          <a:latin typeface="Arial" panose="020B0604020202020204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4000" i="1">
          <a:solidFill>
            <a:srgbClr val="CC3300"/>
          </a:solidFill>
          <a:latin typeface="Arial" panose="020B0604020202020204" pitchFamily="34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Font typeface="Monotype Sorts" pitchFamily="2" charset="2"/>
        <a:buChar char="ê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Font typeface="Monotype Sorts" pitchFamily="2" charset="2"/>
        <a:buChar char="Ô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Clr>
          <a:srgbClr val="CC3300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Times" panose="02000503000000000000" pitchFamily="2" charset="0"/>
          <a:ea typeface="+mn-ea"/>
          <a:cs typeface="+mn-cs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Times" panose="02000503000000000000" pitchFamily="2" charset="0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talekt.nl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atalekt.nl/quizzen/quiz-wachtwoordbeheer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VLJveBafyk?feature=oembed" TargetMode="External"/><Relationship Id="rId6" Type="http://schemas.openxmlformats.org/officeDocument/2006/relationships/image" Target="../media/image12.jpeg"/><Relationship Id="rId5" Type="http://schemas.openxmlformats.org/officeDocument/2006/relationships/hyperlink" Target="https://www.youtube.com/watch?v=6VLJveBafyk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aveibeenpwned.com/" TargetMode="External"/><Relationship Id="rId4" Type="http://schemas.openxmlformats.org/officeDocument/2006/relationships/hyperlink" Target="https://veiliginternetten.nl/wachtwoordkraaktest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aveibeenpwned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pgelicht.nl/" TargetMode="External"/><Relationship Id="rId3" Type="http://schemas.openxmlformats.org/officeDocument/2006/relationships/hyperlink" Target="http://www.laatjeniethackmaken.nl/" TargetMode="External"/><Relationship Id="rId7" Type="http://schemas.openxmlformats.org/officeDocument/2006/relationships/hyperlink" Target="http://www.alkmaar.nl/veiligonlin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atalekt.nl/" TargetMode="External"/><Relationship Id="rId5" Type="http://schemas.openxmlformats.org/officeDocument/2006/relationships/hyperlink" Target="http://www.fraudehelpdesk.nl/" TargetMode="External"/><Relationship Id="rId4" Type="http://schemas.openxmlformats.org/officeDocument/2006/relationships/hyperlink" Target="http://www.veiliginternetten.nl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B9E248E0-55F8-4E45-A07F-B49E0EEA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4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92014">
            <a:off x="3109564" y="704848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fbeelding 5" descr="Afbeelding met binnen, elektronica, toetsenbord&#10;&#10;Automatisch gegenereerde beschrijving">
            <a:extLst>
              <a:ext uri="{FF2B5EF4-FFF2-40B4-BE49-F238E27FC236}">
                <a16:creationId xmlns:a16="http://schemas.microsoft.com/office/drawing/2014/main" id="{F4D6EBA4-AD15-42ED-86C4-BBCD64D471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06" b="-2"/>
          <a:stretch/>
        </p:blipFill>
        <p:spPr>
          <a:xfrm>
            <a:off x="4252394" y="2577601"/>
            <a:ext cx="7462838" cy="4280399"/>
          </a:xfrm>
          <a:custGeom>
            <a:avLst/>
            <a:gdLst/>
            <a:ahLst/>
            <a:cxnLst/>
            <a:rect l="l" t="t" r="r" b="b"/>
            <a:pathLst>
              <a:path w="7462838" h="4280399">
                <a:moveTo>
                  <a:pt x="3731419" y="0"/>
                </a:moveTo>
                <a:cubicBezTo>
                  <a:pt x="5792225" y="0"/>
                  <a:pt x="7462838" y="1670613"/>
                  <a:pt x="7462838" y="3731419"/>
                </a:cubicBezTo>
                <a:cubicBezTo>
                  <a:pt x="7462838" y="3828019"/>
                  <a:pt x="7459167" y="3923762"/>
                  <a:pt x="7451957" y="4018516"/>
                </a:cubicBezTo>
                <a:lnTo>
                  <a:pt x="7422046" y="4280399"/>
                </a:lnTo>
                <a:lnTo>
                  <a:pt x="40793" y="4280399"/>
                </a:lnTo>
                <a:lnTo>
                  <a:pt x="10881" y="4018516"/>
                </a:lnTo>
                <a:cubicBezTo>
                  <a:pt x="3671" y="3923762"/>
                  <a:pt x="0" y="3828019"/>
                  <a:pt x="0" y="3731419"/>
                </a:cubicBezTo>
                <a:cubicBezTo>
                  <a:pt x="0" y="1670613"/>
                  <a:pt x="1670614" y="0"/>
                  <a:pt x="3731419" y="0"/>
                </a:cubicBezTo>
                <a:close/>
              </a:path>
            </a:pathLst>
          </a:cu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36967" y="373726"/>
            <a:ext cx="4001034" cy="27577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lang="en-US" sz="5100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en-US" sz="5100" b="1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Alkmaar </a:t>
            </a:r>
            <a:r>
              <a:rPr lang="en-US" sz="5100" b="1" kern="120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Veilig</a:t>
            </a:r>
            <a:r>
              <a:rPr lang="en-US" sz="5100" b="1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Online</a:t>
            </a:r>
          </a:p>
        </p:txBody>
      </p:sp>
      <p:pic>
        <p:nvPicPr>
          <p:cNvPr id="6" name="Afbeelding 5" descr="Afbeelding met symbool, logo, embleem, rood&#10;&#10;Automatisch gegenereerde beschrijving">
            <a:extLst>
              <a:ext uri="{FF2B5EF4-FFF2-40B4-BE49-F238E27FC236}">
                <a16:creationId xmlns:a16="http://schemas.microsoft.com/office/drawing/2014/main" id="{88D90735-B5EB-5D16-4B3E-ACC0C88C72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65" r="1877" b="4"/>
          <a:stretch/>
        </p:blipFill>
        <p:spPr>
          <a:xfrm>
            <a:off x="8610600" y="10"/>
            <a:ext cx="3581400" cy="3769196"/>
          </a:xfrm>
          <a:custGeom>
            <a:avLst/>
            <a:gdLst/>
            <a:ahLst/>
            <a:cxnLst/>
            <a:rect l="l" t="t" r="r" b="b"/>
            <a:pathLst>
              <a:path w="3581400" h="3769206">
                <a:moveTo>
                  <a:pt x="366014" y="0"/>
                </a:moveTo>
                <a:lnTo>
                  <a:pt x="3581400" y="0"/>
                </a:lnTo>
                <a:lnTo>
                  <a:pt x="3581400" y="3507525"/>
                </a:lnTo>
                <a:lnTo>
                  <a:pt x="3442408" y="3574481"/>
                </a:lnTo>
                <a:cubicBezTo>
                  <a:pt x="3145957" y="3699869"/>
                  <a:pt x="2820025" y="3769206"/>
                  <a:pt x="2477898" y="3769206"/>
                </a:cubicBezTo>
                <a:cubicBezTo>
                  <a:pt x="1109392" y="3769206"/>
                  <a:pt x="0" y="2659814"/>
                  <a:pt x="0" y="1291308"/>
                </a:cubicBezTo>
                <a:cubicBezTo>
                  <a:pt x="0" y="863650"/>
                  <a:pt x="108339" y="461296"/>
                  <a:pt x="299069" y="110194"/>
                </a:cubicBezTo>
                <a:close/>
              </a:path>
            </a:pathLst>
          </a:custGeom>
        </p:spPr>
      </p:pic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1E4DE26-4380-45F0-8C8F-D8CA882231E5}"/>
              </a:ext>
            </a:extLst>
          </p:cNvPr>
          <p:cNvSpPr txBox="1"/>
          <p:nvPr/>
        </p:nvSpPr>
        <p:spPr>
          <a:xfrm>
            <a:off x="1836373" y="1752600"/>
            <a:ext cx="82920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2000" b="1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66436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36C9EA-F857-479A-88BE-D26D9365E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pPr algn="l"/>
            <a:r>
              <a:rPr lang="nl-NL" b="1" i="0">
                <a:solidFill>
                  <a:srgbClr val="FF0000"/>
                </a:solidFill>
                <a:cs typeface="Arial"/>
              </a:rPr>
              <a:t>Digitaal wijkambassadeurs</a:t>
            </a:r>
            <a:endParaRPr lang="nl-NL" b="1" i="0">
              <a:solidFill>
                <a:srgbClr val="FF0000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7337F09-6838-4BE5-A968-EA6F8E33F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42171" cy="4351338"/>
          </a:xfrm>
        </p:spPr>
        <p:txBody>
          <a:bodyPr>
            <a:normAutofit fontScale="92500"/>
          </a:bodyPr>
          <a:lstStyle/>
          <a:p>
            <a:pPr marL="342265" indent="-342265">
              <a:buFont typeface="Courier New" panose="02070309020205020404" pitchFamily="49" charset="0"/>
              <a:buChar char="o"/>
            </a:pPr>
            <a:endParaRPr lang="nl-NL">
              <a:latin typeface="Arial"/>
              <a:cs typeface="Arial"/>
            </a:endParaRPr>
          </a:p>
          <a:p>
            <a:pPr marL="0" indent="0">
              <a:buNone/>
            </a:pPr>
            <a:r>
              <a:rPr lang="nl-NL" sz="2800">
                <a:latin typeface="Arial"/>
                <a:cs typeface="Arial"/>
              </a:rPr>
              <a:t>Actief in verschillende wijken/gebieden van de gemeente Alkmaar</a:t>
            </a:r>
          </a:p>
          <a:p>
            <a:pPr marL="342265" indent="-342265">
              <a:buFont typeface="Courier New" panose="02070309020205020404" pitchFamily="49" charset="0"/>
              <a:buChar char="o"/>
            </a:pPr>
            <a:endParaRPr lang="nl-NL" sz="2800">
              <a:latin typeface="Arial"/>
              <a:cs typeface="Arial"/>
            </a:endParaRPr>
          </a:p>
          <a:p>
            <a:pPr marL="0" indent="0">
              <a:buNone/>
            </a:pPr>
            <a:r>
              <a:rPr lang="nl-NL" sz="2800">
                <a:latin typeface="Arial"/>
                <a:cs typeface="Arial"/>
              </a:rPr>
              <a:t>Zijn bereikbaar voor:</a:t>
            </a:r>
          </a:p>
          <a:p>
            <a:pPr marL="342265" indent="-342265">
              <a:buFont typeface="Courier New" panose="02070309020205020404" pitchFamily="49" charset="0"/>
              <a:buChar char="o"/>
            </a:pPr>
            <a:r>
              <a:rPr lang="nl-NL" sz="2800">
                <a:latin typeface="Arial"/>
                <a:cs typeface="Arial"/>
              </a:rPr>
              <a:t>Informatie</a:t>
            </a:r>
          </a:p>
          <a:p>
            <a:pPr marL="342265" indent="-342265">
              <a:buFont typeface="Courier New" panose="02070309020205020404" pitchFamily="49" charset="0"/>
              <a:buChar char="o"/>
            </a:pPr>
            <a:r>
              <a:rPr lang="nl-NL" sz="2800">
                <a:latin typeface="Arial"/>
                <a:cs typeface="Arial"/>
              </a:rPr>
              <a:t>Advies</a:t>
            </a:r>
          </a:p>
          <a:p>
            <a:pPr marL="342265" indent="-342265">
              <a:buFont typeface="Courier New" panose="02070309020205020404" pitchFamily="49" charset="0"/>
              <a:buChar char="o"/>
            </a:pPr>
            <a:endParaRPr lang="nl-NL" sz="2800">
              <a:latin typeface="Arial"/>
              <a:cs typeface="Arial"/>
            </a:endParaRPr>
          </a:p>
          <a:p>
            <a:pPr marL="0" indent="0">
              <a:buNone/>
            </a:pPr>
            <a:r>
              <a:rPr lang="nl-NL" sz="2800">
                <a:latin typeface="Arial"/>
                <a:cs typeface="Arial"/>
              </a:rPr>
              <a:t>Digitaalwijkambassadeurs@alkmaar.nl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symbool, logo, embleem, rood&#10;&#10;Automatisch gegenereerde beschrijving">
            <a:extLst>
              <a:ext uri="{FF2B5EF4-FFF2-40B4-BE49-F238E27FC236}">
                <a16:creationId xmlns:a16="http://schemas.microsoft.com/office/drawing/2014/main" id="{8CD56D4C-39E7-5E0F-C328-FBA72A5FBD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6"/>
          <a:stretch/>
        </p:blipFill>
        <p:spPr>
          <a:xfrm>
            <a:off x="7887184" y="1216482"/>
            <a:ext cx="3781051" cy="378105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91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4461FC-EA4F-CBA8-A73E-23E6408B0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9949C8-C31B-3D5F-D09E-8DE4C86FD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8EEC39-BB25-B49C-C9E6-EA23E8264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 fontScale="90000"/>
          </a:bodyPr>
          <a:lstStyle/>
          <a:p>
            <a:pPr algn="l"/>
            <a:r>
              <a:rPr lang="nl-NL" b="1" i="0" dirty="0">
                <a:solidFill>
                  <a:srgbClr val="FF0000"/>
                </a:solidFill>
                <a:cs typeface="Arial"/>
              </a:rPr>
              <a:t>Digitaal </a:t>
            </a:r>
            <a:r>
              <a:rPr lang="nl-NL" b="1" i="0" dirty="0" err="1">
                <a:solidFill>
                  <a:srgbClr val="FF0000"/>
                </a:solidFill>
                <a:cs typeface="Arial"/>
              </a:rPr>
              <a:t>wijkambassadeurs</a:t>
            </a:r>
            <a:br>
              <a:rPr lang="nl-NL" b="1" i="0" dirty="0">
                <a:solidFill>
                  <a:srgbClr val="FF0000"/>
                </a:solidFill>
                <a:cs typeface="Arial"/>
              </a:rPr>
            </a:br>
            <a:r>
              <a:rPr lang="nl-NL" b="1" i="0" dirty="0">
                <a:solidFill>
                  <a:srgbClr val="FF0000"/>
                </a:solidFill>
                <a:cs typeface="Arial"/>
              </a:rPr>
              <a:t>on tour</a:t>
            </a:r>
            <a:endParaRPr lang="nl-NL" b="1" i="0" dirty="0">
              <a:solidFill>
                <a:srgbClr val="FF0000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FFEA4F-EE08-2B22-E365-A1092233A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A0CFB3-50C4-72C6-B62C-4246421E5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421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dirty="0">
                <a:latin typeface="Arial"/>
                <a:cs typeface="Arial"/>
              </a:rPr>
              <a:t>Oudorp – De Oever</a:t>
            </a:r>
          </a:p>
          <a:p>
            <a:pPr marL="0" indent="0">
              <a:buNone/>
            </a:pPr>
            <a:r>
              <a:rPr lang="nl-NL" sz="2800" dirty="0">
                <a:latin typeface="Arial"/>
                <a:cs typeface="Arial"/>
              </a:rPr>
              <a:t>Overdie – Overdie Ontmoet</a:t>
            </a:r>
          </a:p>
          <a:p>
            <a:pPr marL="0" indent="0">
              <a:buNone/>
            </a:pPr>
            <a:r>
              <a:rPr lang="nl-NL" sz="2800" dirty="0">
                <a:latin typeface="Arial"/>
                <a:cs typeface="Arial"/>
              </a:rPr>
              <a:t>Koedijk – De Rietschoot</a:t>
            </a:r>
          </a:p>
          <a:p>
            <a:pPr marL="0" indent="0">
              <a:buNone/>
            </a:pPr>
            <a:r>
              <a:rPr lang="nl-NL" sz="2800" dirty="0">
                <a:latin typeface="Arial"/>
                <a:cs typeface="Arial"/>
              </a:rPr>
              <a:t>Oterleek - Stompetoren </a:t>
            </a:r>
          </a:p>
          <a:p>
            <a:pPr marL="0" indent="0">
              <a:buNone/>
            </a:pPr>
            <a:endParaRPr lang="nl-NL" sz="2800" b="1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nl-NL" sz="2800" b="1" dirty="0">
                <a:latin typeface="Arial"/>
                <a:cs typeface="Arial"/>
              </a:rPr>
              <a:t>Thema’s: wachtwoorden, updates en back-up nepwebshops, </a:t>
            </a:r>
            <a:r>
              <a:rPr lang="nl-NL" sz="2800" b="1" dirty="0" err="1">
                <a:latin typeface="Arial"/>
                <a:cs typeface="Arial"/>
              </a:rPr>
              <a:t>phishing</a:t>
            </a:r>
            <a:endParaRPr lang="nl-NL" sz="2800" b="1" dirty="0">
              <a:latin typeface="Arial"/>
              <a:cs typeface="Arial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7C43F84-4FAF-22BE-9EAF-E4A06200E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symbool, logo, embleem, rood&#10;&#10;Automatisch gegenereerde beschrijving">
            <a:extLst>
              <a:ext uri="{FF2B5EF4-FFF2-40B4-BE49-F238E27FC236}">
                <a16:creationId xmlns:a16="http://schemas.microsoft.com/office/drawing/2014/main" id="{2300BFC5-9313-3AFF-377B-1D5A03EC27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6"/>
          <a:stretch/>
        </p:blipFill>
        <p:spPr>
          <a:xfrm>
            <a:off x="7887184" y="1216482"/>
            <a:ext cx="3781051" cy="378105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7F316DA-2820-25D1-CBBB-4A5BB010E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0D67D02-1D7B-5BAB-C334-34CB07AE30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27B8B2C-44B1-CA00-4855-3DD709173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395729A-D48C-0F71-AD36-44BA6229C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7766FA1-F22C-8B8E-528C-6D4CB75F5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308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73304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b="1" i="0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Wat is </a:t>
            </a:r>
            <a:r>
              <a:rPr lang="en-US" sz="4400" b="1" i="0" kern="120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cybercriminaliteit</a:t>
            </a:r>
            <a:r>
              <a:rPr lang="en-US" sz="4400" b="1" i="0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pic>
        <p:nvPicPr>
          <p:cNvPr id="7170" name="Picture 2" descr="Wat zijn phishingmails en hoe herken ik phishingmails? — iPad Leren">
            <a:extLst>
              <a:ext uri="{FF2B5EF4-FFF2-40B4-BE49-F238E27FC236}">
                <a16:creationId xmlns:a16="http://schemas.microsoft.com/office/drawing/2014/main" id="{E49D3D9B-E4C9-BCC5-3AC2-A91E4DEF3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95" y="1826760"/>
            <a:ext cx="5531841" cy="395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Zo word je slachtoffer van WhatsApp-fraude: “Ik sta in de supermarkt, maar  heb geen geld meer. Kan jij dit Tikkie betalen?” - OPEN Rotterdam">
            <a:extLst>
              <a:ext uri="{FF2B5EF4-FFF2-40B4-BE49-F238E27FC236}">
                <a16:creationId xmlns:a16="http://schemas.microsoft.com/office/drawing/2014/main" id="{083D5432-C2C5-9E8D-3E1D-6F5132469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8550" y="341376"/>
            <a:ext cx="3482241" cy="4582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Zo werkt oplichting via nep-Tikkie | RTL Nieuws">
            <a:extLst>
              <a:ext uri="{FF2B5EF4-FFF2-40B4-BE49-F238E27FC236}">
                <a16:creationId xmlns:a16="http://schemas.microsoft.com/office/drawing/2014/main" id="{7EDA8A9C-88C6-1AAA-B4FF-739CBCE46E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5966"/>
          <a:stretch/>
        </p:blipFill>
        <p:spPr bwMode="auto">
          <a:xfrm>
            <a:off x="4316325" y="3589055"/>
            <a:ext cx="3978571" cy="319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Laat je niet vangen door valse sms-berichten | Drupal">
            <a:extLst>
              <a:ext uri="{FF2B5EF4-FFF2-40B4-BE49-F238E27FC236}">
                <a16:creationId xmlns:a16="http://schemas.microsoft.com/office/drawing/2014/main" id="{B0CB6B5F-C1E1-2891-1837-1F59F76285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05" r="9918" b="11662"/>
          <a:stretch/>
        </p:blipFill>
        <p:spPr bwMode="auto">
          <a:xfrm>
            <a:off x="4882452" y="1561881"/>
            <a:ext cx="3377423" cy="190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Let op…. bankfraude – Bol-An!">
            <a:extLst>
              <a:ext uri="{FF2B5EF4-FFF2-40B4-BE49-F238E27FC236}">
                <a16:creationId xmlns:a16="http://schemas.microsoft.com/office/drawing/2014/main" id="{F1D22361-3222-9894-11E0-DA332F480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4649822"/>
            <a:ext cx="2139116" cy="203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495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73304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b="1" i="0" dirty="0">
                <a:solidFill>
                  <a:srgbClr val="FF0000"/>
                </a:solidFill>
                <a:cs typeface="Arial"/>
              </a:rPr>
              <a:t>Is </a:t>
            </a:r>
            <a:r>
              <a:rPr lang="en-US" sz="4400" b="1" i="0" dirty="0" err="1">
                <a:solidFill>
                  <a:srgbClr val="FF0000"/>
                </a:solidFill>
                <a:cs typeface="Arial"/>
              </a:rPr>
              <a:t>jouw</a:t>
            </a:r>
            <a:r>
              <a:rPr lang="en-US" sz="4400" b="1" i="0" dirty="0">
                <a:solidFill>
                  <a:srgbClr val="FF0000"/>
                </a:solidFill>
                <a:cs typeface="Arial"/>
              </a:rPr>
              <a:t> </a:t>
            </a:r>
            <a:r>
              <a:rPr lang="en-US" sz="4400" b="1" i="0" dirty="0" err="1">
                <a:solidFill>
                  <a:srgbClr val="FF0000"/>
                </a:solidFill>
                <a:cs typeface="Arial"/>
              </a:rPr>
              <a:t>digitale</a:t>
            </a:r>
            <a:r>
              <a:rPr lang="en-US" sz="4400" b="1" i="0" dirty="0">
                <a:solidFill>
                  <a:srgbClr val="FF0000"/>
                </a:solidFill>
                <a:cs typeface="Arial"/>
              </a:rPr>
              <a:t> </a:t>
            </a:r>
            <a:r>
              <a:rPr lang="en-US" sz="4400" b="1" i="0" dirty="0" err="1">
                <a:solidFill>
                  <a:srgbClr val="FF0000"/>
                </a:solidFill>
                <a:cs typeface="Arial"/>
              </a:rPr>
              <a:t>deur</a:t>
            </a:r>
            <a:r>
              <a:rPr lang="en-US" sz="4400" b="1" i="0" dirty="0">
                <a:solidFill>
                  <a:srgbClr val="FF0000"/>
                </a:solidFill>
                <a:cs typeface="Arial"/>
              </a:rPr>
              <a:t> op slot</a:t>
            </a:r>
            <a:endParaRPr lang="en-US" sz="4400" b="1" i="0" kern="1200" dirty="0">
              <a:solidFill>
                <a:srgbClr val="FF0000"/>
              </a:solidFill>
              <a:latin typeface="+mj-lt"/>
              <a:cs typeface="Arial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02E10C6-DAD2-9105-AAB3-1128DE75E96E}"/>
              </a:ext>
            </a:extLst>
          </p:cNvPr>
          <p:cNvSpPr txBox="1"/>
          <p:nvPr/>
        </p:nvSpPr>
        <p:spPr>
          <a:xfrm>
            <a:off x="1215730" y="1452434"/>
            <a:ext cx="8630818" cy="56938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800" dirty="0"/>
              <a:t>Basisbeveiliging:</a:t>
            </a:r>
            <a:endParaRPr lang="nl-NL" dirty="0"/>
          </a:p>
          <a:p>
            <a:pPr marL="457200" indent="-457200">
              <a:buFont typeface="Calibri"/>
              <a:buChar char="-"/>
            </a:pPr>
            <a:r>
              <a:rPr lang="nl-NL" sz="2800" dirty="0"/>
              <a:t>Is je pc/telefoon geüpdatet voor Windows en de </a:t>
            </a:r>
            <a:r>
              <a:rPr lang="nl-NL" sz="2800" dirty="0" err="1"/>
              <a:t>app’s</a:t>
            </a:r>
            <a:r>
              <a:rPr lang="nl-NL" sz="2800" dirty="0"/>
              <a:t>?</a:t>
            </a:r>
            <a:endParaRPr lang="nl-NL" dirty="0">
              <a:cs typeface="Arial"/>
            </a:endParaRPr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nl-NL" sz="2800" dirty="0">
                <a:cs typeface="Arial"/>
              </a:rPr>
              <a:t> Gebruik je een sterk wachtwoord(en)?</a:t>
            </a:r>
          </a:p>
          <a:p>
            <a:pPr marL="285750" indent="-285750">
              <a:buFont typeface="Calibri" panose="020B0604020202020204" pitchFamily="34" charset="0"/>
              <a:buChar char="-"/>
            </a:pPr>
            <a:r>
              <a:rPr lang="nl-NL" sz="2800" dirty="0">
                <a:cs typeface="Arial"/>
              </a:rPr>
              <a:t> Stel waar mogelijk twee-</a:t>
            </a:r>
            <a:r>
              <a:rPr lang="nl-NL" sz="2800" dirty="0" err="1">
                <a:cs typeface="Arial"/>
              </a:rPr>
              <a:t>stapsverificatie</a:t>
            </a:r>
            <a:r>
              <a:rPr lang="nl-NL" sz="2800" dirty="0">
                <a:cs typeface="Arial"/>
              </a:rPr>
              <a:t> in</a:t>
            </a:r>
          </a:p>
          <a:p>
            <a:pPr marL="285750" indent="-285750">
              <a:buFont typeface="Calibri" panose="020B0604020202020204" pitchFamily="34" charset="0"/>
              <a:buChar char="-"/>
            </a:pPr>
            <a:endParaRPr lang="nl-NL" sz="2800" dirty="0">
              <a:cs typeface="Arial"/>
            </a:endParaRPr>
          </a:p>
          <a:p>
            <a:r>
              <a:rPr lang="nl-NL" sz="2800" dirty="0">
                <a:cs typeface="Arial"/>
              </a:rPr>
              <a:t>En let op:</a:t>
            </a:r>
          </a:p>
          <a:p>
            <a:pPr marL="457200" indent="-457200">
              <a:buFont typeface="Calibri"/>
              <a:buChar char="-"/>
            </a:pPr>
            <a:r>
              <a:rPr lang="nl-NL" sz="2800" dirty="0">
                <a:cs typeface="Arial"/>
              </a:rPr>
              <a:t>Klik niet zomaar op linkjes</a:t>
            </a:r>
          </a:p>
          <a:p>
            <a:pPr marL="457200" indent="-457200">
              <a:buFont typeface="Calibri"/>
              <a:buChar char="-"/>
            </a:pPr>
            <a:r>
              <a:rPr lang="nl-NL" sz="2800" dirty="0">
                <a:cs typeface="Arial"/>
              </a:rPr>
              <a:t>Deel nooit zomaar gegevens</a:t>
            </a:r>
          </a:p>
          <a:p>
            <a:pPr marL="457200" indent="-457200">
              <a:buFont typeface="Calibri"/>
              <a:buChar char="-"/>
            </a:pPr>
            <a:r>
              <a:rPr lang="nl-NL" sz="2800" dirty="0">
                <a:cs typeface="Arial"/>
              </a:rPr>
              <a:t>Maak nooit zomaar geld over</a:t>
            </a:r>
          </a:p>
          <a:p>
            <a:pPr marL="457200" indent="-457200">
              <a:buFont typeface="Calibri"/>
              <a:buChar char="-"/>
            </a:pPr>
            <a:endParaRPr lang="nl-NL" sz="2800" b="1" dirty="0">
              <a:cs typeface="Arial"/>
            </a:endParaRPr>
          </a:p>
          <a:p>
            <a:r>
              <a:rPr lang="nl-NL" sz="2800" b="1" dirty="0">
                <a:solidFill>
                  <a:srgbClr val="FF0000"/>
                </a:solidFill>
                <a:cs typeface="Arial"/>
              </a:rPr>
              <a:t>Check voordat je actie onderneemt!</a:t>
            </a:r>
          </a:p>
          <a:p>
            <a:pPr marL="285750" indent="-285750">
              <a:buFont typeface="Calibri" panose="020B0604020202020204" pitchFamily="34" charset="0"/>
              <a:buChar char="-"/>
            </a:pPr>
            <a:endParaRPr lang="nl-NL" sz="28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236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Map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0F80F0D9-0214-E202-48E8-ECD19466C9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9213" r="1" b="846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157E0D7-02F6-C746-A734-C77B58CBE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7AFF4F8-C112-1942-9971-DB66AECBC70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CB8F81-CA38-23B3-7FF6-506D9748F1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25" t="1135" r="1196" b="2601"/>
          <a:stretch/>
        </p:blipFill>
        <p:spPr>
          <a:xfrm>
            <a:off x="1917700" y="1531938"/>
            <a:ext cx="1614488" cy="162322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E3A6D50-01BA-0136-3849-9954ACE605E9}"/>
              </a:ext>
            </a:extLst>
          </p:cNvPr>
          <p:cNvSpPr txBox="1"/>
          <p:nvPr/>
        </p:nvSpPr>
        <p:spPr>
          <a:xfrm>
            <a:off x="1816197" y="3084524"/>
            <a:ext cx="13417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Datalekt.nl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03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72251" y="779885"/>
            <a:ext cx="53933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b="1" i="0" dirty="0" err="1">
                <a:solidFill>
                  <a:srgbClr val="FF0000"/>
                </a:solidFill>
                <a:cs typeface="Arial"/>
              </a:rPr>
              <a:t>Wachtwoorden</a:t>
            </a:r>
            <a:endParaRPr lang="en-US" sz="4400" b="1" i="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symbool, logo, embleem, rood&#10;&#10;Automatisch gegenereerde beschrijving">
            <a:extLst>
              <a:ext uri="{FF2B5EF4-FFF2-40B4-BE49-F238E27FC236}">
                <a16:creationId xmlns:a16="http://schemas.microsoft.com/office/drawing/2014/main" id="{1D36CCE1-C475-7166-EEC7-0608CB7163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6"/>
          <a:stretch/>
        </p:blipFill>
        <p:spPr>
          <a:xfrm>
            <a:off x="7887184" y="1216482"/>
            <a:ext cx="3781051" cy="378105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93E553E-5795-1E36-84E7-55443FC09AE3}"/>
              </a:ext>
            </a:extLst>
          </p:cNvPr>
          <p:cNvSpPr txBox="1"/>
          <p:nvPr/>
        </p:nvSpPr>
        <p:spPr>
          <a:xfrm>
            <a:off x="998386" y="2762754"/>
            <a:ext cx="55137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NL" sz="2400" dirty="0"/>
              <a:t>Gebruik jij hetzelfde wachtwoord op verschillende plaatsen/voor verschillende accounts?</a:t>
            </a:r>
          </a:p>
          <a:p>
            <a:pPr marL="285750" indent="-285750">
              <a:buFontTx/>
              <a:buChar char="-"/>
            </a:pPr>
            <a:endParaRPr lang="nl-NL" sz="2400" dirty="0"/>
          </a:p>
          <a:p>
            <a:pPr marL="285750" indent="-285750">
              <a:buFontTx/>
              <a:buChar char="-"/>
            </a:pPr>
            <a:r>
              <a:rPr lang="nl-NL" sz="2400" dirty="0"/>
              <a:t>Bevat jouw wachtwoord: een jaartal? Je naam? Het naam van je huisdier? Iets anders persoonlijks?</a:t>
            </a:r>
          </a:p>
          <a:p>
            <a:pPr marL="285750" indent="-285750">
              <a:buFontTx/>
              <a:buChar char="-"/>
            </a:pPr>
            <a:endParaRPr lang="nl-NL" sz="2400" dirty="0"/>
          </a:p>
          <a:p>
            <a:pPr marL="285750" indent="-285750">
              <a:buFontTx/>
              <a:buChar char="-"/>
            </a:pPr>
            <a:r>
              <a:rPr lang="nl-NL" sz="2400" dirty="0"/>
              <a:t>Hoe lang is jouw wachtwoord?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355F642-5490-EE1E-5B35-BFAD9D37FC3E}"/>
              </a:ext>
            </a:extLst>
          </p:cNvPr>
          <p:cNvSpPr txBox="1"/>
          <p:nvPr/>
        </p:nvSpPr>
        <p:spPr>
          <a:xfrm>
            <a:off x="1109717" y="1969670"/>
            <a:ext cx="6390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DataLekt | Quiz: Wachtwoordbeheer</a:t>
            </a:r>
            <a:endParaRPr lang="pl-PL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581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24F7A2-BF30-1E5E-4E54-92C280C4A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933255B-E88B-A9D0-B687-14F107BC6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E5CD78A-BF0D-9F7C-00A7-AFDCDD298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BE29F39-E478-0143-BC4B-3031A4A9C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symbool, logo, embleem, rood&#10;&#10;Automatisch gegenereerde beschrijving">
            <a:extLst>
              <a:ext uri="{FF2B5EF4-FFF2-40B4-BE49-F238E27FC236}">
                <a16:creationId xmlns:a16="http://schemas.microsoft.com/office/drawing/2014/main" id="{7A1F78B4-8B82-643F-BB6E-A5BF5EE8FC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6"/>
          <a:stretch/>
        </p:blipFill>
        <p:spPr>
          <a:xfrm>
            <a:off x="7887184" y="1216482"/>
            <a:ext cx="3781051" cy="378105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9C8D51B-736E-606D-F90B-A11F56C01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0C68DF0-61FA-A6DF-2D23-44DE0D5976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31F36E6-22F6-E521-0DE9-A175E24B7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DFF0484-5465-AD5A-E502-B04A01A6D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E81343D-57F4-7C05-A771-D4D4BF48E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F4CCF35F-4EE9-C215-6BBD-A866D98AD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6948B5B-52AE-103D-6EB4-3C6485B35BAB}"/>
              </a:ext>
            </a:extLst>
          </p:cNvPr>
          <p:cNvSpPr txBox="1"/>
          <p:nvPr/>
        </p:nvSpPr>
        <p:spPr>
          <a:xfrm>
            <a:off x="1151324" y="2268392"/>
            <a:ext cx="493361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Wat is een sterk wachtwoord?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Hoe onthoud je je wachtwoord?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2400" dirty="0"/>
              <a:t>Wachtwoordmanager/kluis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2400" dirty="0"/>
              <a:t>Wachtwoordboekje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Hoe verander je je wachtwoord?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Wat kan ik nog meer doen naast een sterk wachtwoord?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NL" sz="2400" dirty="0"/>
              <a:t>Meervoudige verificatie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243F9FC-1DAF-FAE4-7921-D4AFE4979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251" y="779885"/>
            <a:ext cx="53933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b="1" i="0" dirty="0" err="1">
                <a:solidFill>
                  <a:srgbClr val="FF0000"/>
                </a:solidFill>
                <a:cs typeface="Arial"/>
              </a:rPr>
              <a:t>Wachtwoorden</a:t>
            </a:r>
            <a:endParaRPr lang="en-US" sz="4400" b="1" i="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3905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symbool, logo, embleem, rood&#10;&#10;Automatisch gegenereerde beschrijving">
            <a:extLst>
              <a:ext uri="{FF2B5EF4-FFF2-40B4-BE49-F238E27FC236}">
                <a16:creationId xmlns:a16="http://schemas.microsoft.com/office/drawing/2014/main" id="{1D36CCE1-C475-7166-EEC7-0608CB7163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6"/>
          <a:stretch/>
        </p:blipFill>
        <p:spPr>
          <a:xfrm>
            <a:off x="7887184" y="1216482"/>
            <a:ext cx="3781051" cy="378105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Afbeelding 4" descr="Cần phá mật khẩu file Excel (có trả công) | Page 2 | VN-Zoom | Cộng ...">
            <a:extLst>
              <a:ext uri="{FF2B5EF4-FFF2-40B4-BE49-F238E27FC236}">
                <a16:creationId xmlns:a16="http://schemas.microsoft.com/office/drawing/2014/main" id="{F0AD853E-490B-575E-55FF-D4FC39A81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6" y="0"/>
            <a:ext cx="68427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34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26636E-E2A2-E48B-E035-23A29A328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FB2453B-B3DA-DA0B-4126-7B729E673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37428F-C4D6-8233-3FB1-8E3388A69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251" y="779885"/>
            <a:ext cx="53933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b="1" i="0" dirty="0" err="1">
                <a:solidFill>
                  <a:srgbClr val="FF0000"/>
                </a:solidFill>
                <a:cs typeface="Arial"/>
              </a:rPr>
              <a:t>Wachtwoord</a:t>
            </a:r>
            <a:endParaRPr lang="en-US" sz="4400" b="1" i="0" kern="1200" dirty="0" err="1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BC89EC5-7510-20B6-F1A7-3B2093661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37FD544-0E01-0337-026C-8E3FA4D69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symbool, logo, embleem, rood&#10;&#10;Automatisch gegenereerde beschrijving">
            <a:extLst>
              <a:ext uri="{FF2B5EF4-FFF2-40B4-BE49-F238E27FC236}">
                <a16:creationId xmlns:a16="http://schemas.microsoft.com/office/drawing/2014/main" id="{12B62C11-0D73-F3BF-980B-66C8329602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6"/>
          <a:stretch/>
        </p:blipFill>
        <p:spPr>
          <a:xfrm>
            <a:off x="7887184" y="1216482"/>
            <a:ext cx="3781051" cy="378105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89746AD-22AC-8076-2F73-E2398A29C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F73817B-7E61-E272-B6E4-9E06FA9CA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D0D8D9-4536-1FCD-FC50-B0F2B40E2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25B5A98-2ECA-D8DB-36B5-EDBE33958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193D7F1-5AFB-A220-C99B-4E6804853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90481663-C67C-5609-CBB0-DC36A98FE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716DE92D-A1B3-9B47-A3D8-E43D94CF9980}"/>
              </a:ext>
            </a:extLst>
          </p:cNvPr>
          <p:cNvSpPr txBox="1">
            <a:spLocks/>
          </p:cNvSpPr>
          <p:nvPr/>
        </p:nvSpPr>
        <p:spPr bwMode="auto">
          <a:xfrm>
            <a:off x="1390039" y="3215693"/>
            <a:ext cx="5393361" cy="132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 i="1" kern="1200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000" i="1">
                <a:solidFill>
                  <a:srgbClr val="CC3300"/>
                </a:solidFill>
                <a:latin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000" i="1">
                <a:solidFill>
                  <a:srgbClr val="CC3300"/>
                </a:solidFill>
                <a:latin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000" i="1">
                <a:solidFill>
                  <a:srgbClr val="CC3300"/>
                </a:solidFill>
                <a:latin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000" i="1">
                <a:solidFill>
                  <a:srgbClr val="CC3300"/>
                </a:solidFill>
                <a:latin typeface="Arial" panose="020B0604020202020204" pitchFamily="34" charset="0"/>
              </a:defRPr>
            </a:lvl5pPr>
            <a:lvl6pPr marL="457189" algn="ctr" rtl="0" eaLnBrk="1" fontAlgn="base" hangingPunct="1">
              <a:spcBef>
                <a:spcPct val="0"/>
              </a:spcBef>
              <a:spcAft>
                <a:spcPct val="0"/>
              </a:spcAft>
              <a:defRPr sz="4000" i="1">
                <a:solidFill>
                  <a:srgbClr val="CC3300"/>
                </a:solidFill>
                <a:latin typeface="Arial" panose="020B0604020202020204" pitchFamily="34" charset="0"/>
              </a:defRPr>
            </a:lvl6pPr>
            <a:lvl7pPr marL="914377" algn="ctr" rtl="0" eaLnBrk="1" fontAlgn="base" hangingPunct="1">
              <a:spcBef>
                <a:spcPct val="0"/>
              </a:spcBef>
              <a:spcAft>
                <a:spcPct val="0"/>
              </a:spcAft>
              <a:defRPr sz="4000" i="1">
                <a:solidFill>
                  <a:srgbClr val="CC3300"/>
                </a:solidFill>
                <a:latin typeface="Arial" panose="020B0604020202020204" pitchFamily="34" charset="0"/>
              </a:defRPr>
            </a:lvl7pPr>
            <a:lvl8pPr marL="1371566" algn="ctr" rtl="0" eaLnBrk="1" fontAlgn="base" hangingPunct="1">
              <a:spcBef>
                <a:spcPct val="0"/>
              </a:spcBef>
              <a:spcAft>
                <a:spcPct val="0"/>
              </a:spcAft>
              <a:defRPr sz="4000" i="1">
                <a:solidFill>
                  <a:srgbClr val="CC3300"/>
                </a:solidFill>
                <a:latin typeface="Arial" panose="020B0604020202020204" pitchFamily="34" charset="0"/>
              </a:defRPr>
            </a:lvl8pPr>
            <a:lvl9pPr marL="1828754" algn="ctr" rtl="0" eaLnBrk="1" fontAlgn="base" hangingPunct="1">
              <a:spcBef>
                <a:spcPct val="0"/>
              </a:spcBef>
              <a:spcAft>
                <a:spcPct val="0"/>
              </a:spcAft>
              <a:defRPr sz="4000" i="1">
                <a:solidFill>
                  <a:srgbClr val="CC3300"/>
                </a:solidFill>
                <a:latin typeface="Arial" panose="020B0604020202020204" pitchFamily="34" charset="0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sz="4400" b="1" i="0" dirty="0" err="1">
                <a:solidFill>
                  <a:srgbClr val="FF0000"/>
                </a:solidFill>
                <a:cs typeface="Arial"/>
              </a:rPr>
              <a:t>Wachtzin</a:t>
            </a:r>
            <a:endParaRPr lang="en-US" sz="4400" b="1" i="0" dirty="0" err="1">
              <a:solidFill>
                <a:srgbClr val="FF0000"/>
              </a:solidFill>
            </a:endParaRPr>
          </a:p>
        </p:txBody>
      </p: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BDFDC5A4-4A3D-0AA1-85A6-FCF20AA57AA9}"/>
              </a:ext>
            </a:extLst>
          </p:cNvPr>
          <p:cNvCxnSpPr/>
          <p:nvPr/>
        </p:nvCxnSpPr>
        <p:spPr bwMode="auto">
          <a:xfrm>
            <a:off x="3015578" y="1907453"/>
            <a:ext cx="0" cy="1180277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643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98C289-58CF-2912-092C-7464AE96B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F55B5F2-825A-4067-08E8-13753C2C73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BD5463D-D526-DF7D-9789-899E7603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E82A8E4-1979-8FE6-980D-6154B33CA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symbool, logo, embleem, rood&#10;&#10;Automatisch gegenereerde beschrijving">
            <a:extLst>
              <a:ext uri="{FF2B5EF4-FFF2-40B4-BE49-F238E27FC236}">
                <a16:creationId xmlns:a16="http://schemas.microsoft.com/office/drawing/2014/main" id="{9CBDCB70-B35A-C0F6-8ADF-5C589236DF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6"/>
          <a:stretch/>
        </p:blipFill>
        <p:spPr>
          <a:xfrm>
            <a:off x="7887184" y="1216482"/>
            <a:ext cx="3781051" cy="378105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74E08F9-FE1B-33AE-A894-2571B3E1C0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289CAE8-F422-546F-0271-13ABF8516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C4ECFE4-E882-5AD7-8BEE-9E2B76ABB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C97EAD0-8CA3-ACC8-2ED1-2A370051D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CD742B3-BAD1-750B-72ED-1A2B68778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E135E608-CB77-A227-C2AC-36742DE3C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" name="Tekstvak 2">
            <a:hlinkClick r:id="rId5"/>
            <a:extLst>
              <a:ext uri="{FF2B5EF4-FFF2-40B4-BE49-F238E27FC236}">
                <a16:creationId xmlns:a16="http://schemas.microsoft.com/office/drawing/2014/main" id="{24756097-3887-7C6E-7ADE-2DBB58AF16CF}"/>
              </a:ext>
            </a:extLst>
          </p:cNvPr>
          <p:cNvSpPr txBox="1"/>
          <p:nvPr/>
        </p:nvSpPr>
        <p:spPr>
          <a:xfrm>
            <a:off x="1204262" y="4923550"/>
            <a:ext cx="44335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  <a:hlinkClick r:id="rId5" tooltip="https://www.youtube.com/watch?v=6VLJveBafy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https://www.youtube.com/watch?v=6VLJveBafyk</a:t>
            </a:r>
            <a:endParaRPr lang="pl-PL" sz="2800" dirty="0">
              <a:solidFill>
                <a:srgbClr val="FF0000"/>
              </a:solidFill>
            </a:endParaRPr>
          </a:p>
        </p:txBody>
      </p:sp>
      <p:pic>
        <p:nvPicPr>
          <p:cNvPr id="5" name="Onlinemedia 4" title="Zorg voor veilige wachtwoorden - Eerst checken dan klikken">
            <a:hlinkClick r:id="" action="ppaction://media"/>
            <a:extLst>
              <a:ext uri="{FF2B5EF4-FFF2-40B4-BE49-F238E27FC236}">
                <a16:creationId xmlns:a16="http://schemas.microsoft.com/office/drawing/2014/main" id="{BF7754CF-2A84-B549-5D94-E6F89349634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45219" y="502339"/>
            <a:ext cx="7558008" cy="427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DFC717-A5F2-3CE2-CF2D-BBCA2516D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EF211B5-8243-AFD4-7A1A-B0C27884A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9F92E45-8843-14AB-6C87-67DE4347E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E6B4FB0-60EB-E04D-CEE9-DB2CEE058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symbool, logo, embleem, rood&#10;&#10;Automatisch gegenereerde beschrijving">
            <a:extLst>
              <a:ext uri="{FF2B5EF4-FFF2-40B4-BE49-F238E27FC236}">
                <a16:creationId xmlns:a16="http://schemas.microsoft.com/office/drawing/2014/main" id="{F0EDABC6-421B-34F2-3609-B68DFF9BD4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6"/>
          <a:stretch/>
        </p:blipFill>
        <p:spPr>
          <a:xfrm>
            <a:off x="7887184" y="1216482"/>
            <a:ext cx="3781051" cy="378105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5AAE61-DCD9-C404-2375-AD6F027912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B356C6A-1DFE-CA1B-30B7-702DDE2A6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AB63862-991E-6890-2D79-8B5FECA0E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297DF58-0DDB-72F9-9543-88580753C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CACDF60-ADE9-076D-AE86-E3316903D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0905BACA-FF51-D581-EBD0-85D34511C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953030B-D9FD-D501-05B3-0C4E8CA3FFA8}"/>
              </a:ext>
            </a:extLst>
          </p:cNvPr>
          <p:cNvSpPr txBox="1"/>
          <p:nvPr/>
        </p:nvSpPr>
        <p:spPr>
          <a:xfrm>
            <a:off x="1151324" y="2268392"/>
            <a:ext cx="55142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Stel je persoonlijke vraag/wachtzin op. Hoe snel is hij gekraakt? </a:t>
            </a:r>
            <a:r>
              <a:rPr lang="nl-NL" sz="2400" dirty="0">
                <a:hlinkClick r:id="rId4"/>
              </a:rPr>
              <a:t>Wachtwoordkraaktest</a:t>
            </a:r>
            <a:endParaRPr lang="nl-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Check: </a:t>
            </a:r>
            <a:r>
              <a:rPr lang="en-US" sz="2400" dirty="0">
                <a:hlinkClick r:id="rId5"/>
              </a:rPr>
              <a:t>Have I Been </a:t>
            </a:r>
            <a:r>
              <a:rPr lang="en-US" sz="2400" dirty="0" err="1">
                <a:hlinkClick r:id="rId5"/>
              </a:rPr>
              <a:t>Pwned</a:t>
            </a:r>
            <a:r>
              <a:rPr lang="en-US" sz="2400" dirty="0">
                <a:hlinkClick r:id="rId5"/>
              </a:rPr>
              <a:t>: Check if your email has been compromised in a data breach</a:t>
            </a:r>
            <a:endParaRPr lang="nl-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Bedenk wachtwoorden voor verschillende accounts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Vul je wachtwoordboekje in!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400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C24882A-AD53-BE66-2CA0-556BB8809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2251" y="779885"/>
            <a:ext cx="53933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b="1" i="0" dirty="0">
                <a:solidFill>
                  <a:srgbClr val="FF0000"/>
                </a:solidFill>
                <a:cs typeface="Arial"/>
              </a:rPr>
              <a:t>Aan de slag!</a:t>
            </a:r>
            <a:endParaRPr lang="en-US" sz="4400" b="1" i="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15963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157E0D7-02F6-C746-A734-C77B58CBE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7AFF4F8-C112-1942-9971-DB66AECBC70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Afbeelding 2" descr="Afbeelding met tekst, schermopname, Lettertype, nummer&#10;&#10;Automatisch gegenereerde beschrijving">
            <a:extLst>
              <a:ext uri="{FF2B5EF4-FFF2-40B4-BE49-F238E27FC236}">
                <a16:creationId xmlns:a16="http://schemas.microsoft.com/office/drawing/2014/main" id="{FDD3247F-4097-9BCD-559C-01EA3285F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9680"/>
            <a:ext cx="12192000" cy="4576086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2FA6EE2C-361D-86D7-5B8B-13233490C514}"/>
              </a:ext>
            </a:extLst>
          </p:cNvPr>
          <p:cNvSpPr txBox="1"/>
          <p:nvPr/>
        </p:nvSpPr>
        <p:spPr>
          <a:xfrm>
            <a:off x="634180" y="5581989"/>
            <a:ext cx="61648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Have I Been </a:t>
            </a:r>
            <a:r>
              <a:rPr lang="en-US" dirty="0" err="1">
                <a:hlinkClick r:id="rId4"/>
              </a:rPr>
              <a:t>Pwned</a:t>
            </a:r>
            <a:r>
              <a:rPr lang="en-US" dirty="0">
                <a:hlinkClick r:id="rId4"/>
              </a:rPr>
              <a:t>: Check if your email address has been exposed in a data breach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87675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73304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b="1" i="0" dirty="0" err="1">
                <a:solidFill>
                  <a:srgbClr val="FF0000"/>
                </a:solidFill>
              </a:rPr>
              <a:t>Slachtoffers</a:t>
            </a:r>
            <a:r>
              <a:rPr lang="en-US" sz="4400" b="1" i="0" dirty="0">
                <a:solidFill>
                  <a:srgbClr val="FF0000"/>
                </a:solidFill>
              </a:rPr>
              <a:t> in Alkmaar</a:t>
            </a:r>
            <a:endParaRPr lang="en-US" sz="4400" b="1" i="0" kern="1200" dirty="0">
              <a:solidFill>
                <a:srgbClr val="FF0000"/>
              </a:solidFill>
              <a:latin typeface="+mj-lt"/>
              <a:cs typeface="Arial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676208F-B5A0-2BC5-9124-045AF9A9B2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4"/>
          <a:stretch/>
        </p:blipFill>
        <p:spPr bwMode="auto">
          <a:xfrm>
            <a:off x="849227" y="1320340"/>
            <a:ext cx="4740275" cy="557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8577C78-7107-B8EA-EBCC-F3FB0539C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793" y="1731752"/>
            <a:ext cx="5013804" cy="399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66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73304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b="1" i="0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Tips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2F1E58C-6149-4D76-1A63-7ED7E928F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1690688"/>
            <a:ext cx="6581774" cy="172879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B7046C8-1B4C-81A8-2218-C21376BF7E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7304"/>
          <a:stretch/>
        </p:blipFill>
        <p:spPr>
          <a:xfrm>
            <a:off x="7906681" y="660194"/>
            <a:ext cx="2856880" cy="493150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C98BBE54-B547-BFFB-3857-4E9E393A79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749"/>
          <a:stretch/>
        </p:blipFill>
        <p:spPr>
          <a:xfrm>
            <a:off x="1100226" y="3660856"/>
            <a:ext cx="3586074" cy="215019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5FDC495-275D-940E-E074-F2A6A145B0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158" y="3719512"/>
            <a:ext cx="5276850" cy="14478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12D5ED5-3342-4EC1-1DF4-5E4549495900}"/>
              </a:ext>
            </a:extLst>
          </p:cNvPr>
          <p:cNvSpPr txBox="1"/>
          <p:nvPr/>
        </p:nvSpPr>
        <p:spPr>
          <a:xfrm>
            <a:off x="1020704" y="3349037"/>
            <a:ext cx="632883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>
                <a:cs typeface="Arial"/>
              </a:rPr>
              <a:t>Opgelicht? Geld overgemaakt? Bel gelijk je bank! </a:t>
            </a:r>
            <a:endParaRPr lang="nl-NL" b="1"/>
          </a:p>
        </p:txBody>
      </p:sp>
    </p:spTree>
    <p:extLst>
      <p:ext uri="{BB962C8B-B14F-4D97-AF65-F5344CB8AC3E}">
        <p14:creationId xmlns:p14="http://schemas.microsoft.com/office/powerpoint/2010/main" val="18835134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B6C8D5B-8813-C71F-5A53-B152EF46C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31" y="0"/>
            <a:ext cx="1223346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97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8D0ABF-AE39-1ABD-AC8F-6FC2C4A5A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C14C88A-C91B-0B69-B809-FD6E0A4A0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1EB4B1B-EB50-7640-7949-2ECE676DD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AB79375-4881-0E93-8E26-2442E3887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EF722F0-575C-6877-C2B1-A3CB08185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FBF6DDF-24D8-8836-B878-CC8DDFA128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B5E1C12-52BE-CD18-9830-8345307D3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93C9FBF-6D01-3F12-5368-1EFD6EB1B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8D1F234-C4D0-07C7-17B0-D2A6F16B0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D3805F9D-F349-F8C1-F4DE-1E7B2C38F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B9B425-7E23-1808-AD7E-F3728B89D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3304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400" b="1" i="0" dirty="0">
                <a:solidFill>
                  <a:srgbClr val="FF0000"/>
                </a:solidFill>
              </a:rPr>
              <a:t>Links</a:t>
            </a:r>
            <a:endParaRPr lang="en-US" sz="4400" b="1" i="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E90A986-0BC0-3CEB-C07A-8F3A7E8F6BB6}"/>
              </a:ext>
            </a:extLst>
          </p:cNvPr>
          <p:cNvSpPr txBox="1"/>
          <p:nvPr/>
        </p:nvSpPr>
        <p:spPr>
          <a:xfrm>
            <a:off x="1023257" y="1772816"/>
            <a:ext cx="61543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hlinkClick r:id="rId3"/>
              </a:rPr>
              <a:t>www.laatjeniethackmaken.nl</a:t>
            </a:r>
            <a:endParaRPr lang="nl-NL" sz="2400" dirty="0"/>
          </a:p>
          <a:p>
            <a:r>
              <a:rPr lang="nl-NL" sz="2400" dirty="0">
                <a:hlinkClick r:id="rId4"/>
              </a:rPr>
              <a:t>www.veiliginternetten.nl</a:t>
            </a:r>
            <a:endParaRPr lang="nl-NL" sz="2400" dirty="0"/>
          </a:p>
          <a:p>
            <a:r>
              <a:rPr lang="nl-NL" sz="2400" dirty="0">
                <a:hlinkClick r:id="rId5"/>
              </a:rPr>
              <a:t>www.fraudehelpdesk.nl</a:t>
            </a:r>
            <a:endParaRPr lang="nl-NL" sz="2400" dirty="0"/>
          </a:p>
          <a:p>
            <a:r>
              <a:rPr lang="nl-NL" sz="2400" dirty="0">
                <a:hlinkClick r:id="rId6"/>
              </a:rPr>
              <a:t>www.datalekt.nl</a:t>
            </a:r>
            <a:r>
              <a:rPr lang="nl-NL" sz="2400" dirty="0"/>
              <a:t> (quiz)</a:t>
            </a:r>
          </a:p>
          <a:p>
            <a:r>
              <a:rPr lang="nl-NL" sz="2400" dirty="0">
                <a:hlinkClick r:id="rId7"/>
              </a:rPr>
              <a:t>www.alkmaar.nl/veiligonline</a:t>
            </a:r>
            <a:endParaRPr lang="nl-NL" sz="2400" dirty="0"/>
          </a:p>
          <a:p>
            <a:r>
              <a:rPr lang="nl-NL" sz="2400" dirty="0">
                <a:hlinkClick r:id="rId8"/>
              </a:rPr>
              <a:t>www.opgelicht.nl</a:t>
            </a:r>
            <a:r>
              <a:rPr lang="nl-NL" sz="2400" dirty="0"/>
              <a:t>	</a:t>
            </a:r>
          </a:p>
          <a:p>
            <a:endParaRPr lang="nl-NL" sz="2400" dirty="0"/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458715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 descr="Afbeelding met tekst, schermopname, poster, grafische vormgeving&#10;&#10;Automatisch gegenereerde beschrijving">
            <a:extLst>
              <a:ext uri="{FF2B5EF4-FFF2-40B4-BE49-F238E27FC236}">
                <a16:creationId xmlns:a16="http://schemas.microsoft.com/office/drawing/2014/main" id="{B823B48B-9D6F-24A1-1AC5-32183DFCC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19" y="635130"/>
            <a:ext cx="6662816" cy="428859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D746EC7-3B7F-B6D5-86B9-FACE2CAFC0CC}"/>
              </a:ext>
            </a:extLst>
          </p:cNvPr>
          <p:cNvSpPr txBox="1"/>
          <p:nvPr/>
        </p:nvSpPr>
        <p:spPr>
          <a:xfrm>
            <a:off x="857688" y="5535180"/>
            <a:ext cx="4919367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  <a:cs typeface="Arial"/>
              </a:rPr>
              <a:t>Gratis online e-</a:t>
            </a:r>
            <a:r>
              <a:rPr lang="nl-NL" sz="2800" b="1" dirty="0" err="1">
                <a:solidFill>
                  <a:srgbClr val="FF0000"/>
                </a:solidFill>
                <a:cs typeface="Arial"/>
              </a:rPr>
              <a:t>learning</a:t>
            </a:r>
          </a:p>
          <a:p>
            <a:pPr algn="l"/>
            <a:r>
              <a:rPr lang="nl-NL" sz="2800" dirty="0">
                <a:solidFill>
                  <a:srgbClr val="FF0000"/>
                </a:solidFill>
                <a:cs typeface="Arial"/>
              </a:rPr>
              <a:t>www.alkmaar.nl/veiligonline</a:t>
            </a:r>
          </a:p>
        </p:txBody>
      </p:sp>
    </p:spTree>
    <p:extLst>
      <p:ext uri="{BB962C8B-B14F-4D97-AF65-F5344CB8AC3E}">
        <p14:creationId xmlns:p14="http://schemas.microsoft.com/office/powerpoint/2010/main" val="3901815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2">
            <a:extLst>
              <a:ext uri="{FF2B5EF4-FFF2-40B4-BE49-F238E27FC236}">
                <a16:creationId xmlns:a16="http://schemas.microsoft.com/office/drawing/2014/main" id="{B9E248E0-55F8-4E45-A07F-B49E0EEA9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4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92014">
            <a:off x="3109564" y="704848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fbeelding 5" descr="Afbeelding met binnen, elektronica, toetsenbord&#10;&#10;Automatisch gegenereerde beschrijving">
            <a:extLst>
              <a:ext uri="{FF2B5EF4-FFF2-40B4-BE49-F238E27FC236}">
                <a16:creationId xmlns:a16="http://schemas.microsoft.com/office/drawing/2014/main" id="{F4D6EBA4-AD15-42ED-86C4-BBCD64D471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06" b="-2"/>
          <a:stretch/>
        </p:blipFill>
        <p:spPr>
          <a:xfrm>
            <a:off x="4252394" y="2577601"/>
            <a:ext cx="7462838" cy="4280399"/>
          </a:xfrm>
          <a:custGeom>
            <a:avLst/>
            <a:gdLst/>
            <a:ahLst/>
            <a:cxnLst/>
            <a:rect l="l" t="t" r="r" b="b"/>
            <a:pathLst>
              <a:path w="7462838" h="4280399">
                <a:moveTo>
                  <a:pt x="3731419" y="0"/>
                </a:moveTo>
                <a:cubicBezTo>
                  <a:pt x="5792225" y="0"/>
                  <a:pt x="7462838" y="1670613"/>
                  <a:pt x="7462838" y="3731419"/>
                </a:cubicBezTo>
                <a:cubicBezTo>
                  <a:pt x="7462838" y="3828019"/>
                  <a:pt x="7459167" y="3923762"/>
                  <a:pt x="7451957" y="4018516"/>
                </a:cubicBezTo>
                <a:lnTo>
                  <a:pt x="7422046" y="4280399"/>
                </a:lnTo>
                <a:lnTo>
                  <a:pt x="40793" y="4280399"/>
                </a:lnTo>
                <a:lnTo>
                  <a:pt x="10881" y="4018516"/>
                </a:lnTo>
                <a:cubicBezTo>
                  <a:pt x="3671" y="3923762"/>
                  <a:pt x="0" y="3828019"/>
                  <a:pt x="0" y="3731419"/>
                </a:cubicBezTo>
                <a:cubicBezTo>
                  <a:pt x="0" y="1670613"/>
                  <a:pt x="1670614" y="0"/>
                  <a:pt x="3731419" y="0"/>
                </a:cubicBezTo>
                <a:close/>
              </a:path>
            </a:pathLst>
          </a:cu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36967" y="373726"/>
            <a:ext cx="4001034" cy="275774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lang="en-US" sz="5100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en-US" sz="5100" b="1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Alkmaar </a:t>
            </a:r>
            <a:r>
              <a:rPr lang="en-US" sz="5100" b="1" kern="120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Veilig</a:t>
            </a:r>
            <a:r>
              <a:rPr lang="en-US" sz="5100" b="1" kern="120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Online</a:t>
            </a:r>
          </a:p>
        </p:txBody>
      </p:sp>
      <p:pic>
        <p:nvPicPr>
          <p:cNvPr id="6" name="Afbeelding 5" descr="Afbeelding met symbool, logo, embleem, rood&#10;&#10;Automatisch gegenereerde beschrijving">
            <a:extLst>
              <a:ext uri="{FF2B5EF4-FFF2-40B4-BE49-F238E27FC236}">
                <a16:creationId xmlns:a16="http://schemas.microsoft.com/office/drawing/2014/main" id="{88D90735-B5EB-5D16-4B3E-ACC0C88C72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65" r="1877" b="4"/>
          <a:stretch/>
        </p:blipFill>
        <p:spPr>
          <a:xfrm>
            <a:off x="8610600" y="10"/>
            <a:ext cx="3581400" cy="3769196"/>
          </a:xfrm>
          <a:custGeom>
            <a:avLst/>
            <a:gdLst/>
            <a:ahLst/>
            <a:cxnLst/>
            <a:rect l="l" t="t" r="r" b="b"/>
            <a:pathLst>
              <a:path w="3581400" h="3769206">
                <a:moveTo>
                  <a:pt x="366014" y="0"/>
                </a:moveTo>
                <a:lnTo>
                  <a:pt x="3581400" y="0"/>
                </a:lnTo>
                <a:lnTo>
                  <a:pt x="3581400" y="3507525"/>
                </a:lnTo>
                <a:lnTo>
                  <a:pt x="3442408" y="3574481"/>
                </a:lnTo>
                <a:cubicBezTo>
                  <a:pt x="3145957" y="3699869"/>
                  <a:pt x="2820025" y="3769206"/>
                  <a:pt x="2477898" y="3769206"/>
                </a:cubicBezTo>
                <a:cubicBezTo>
                  <a:pt x="1109392" y="3769206"/>
                  <a:pt x="0" y="2659814"/>
                  <a:pt x="0" y="1291308"/>
                </a:cubicBezTo>
                <a:cubicBezTo>
                  <a:pt x="0" y="863650"/>
                  <a:pt x="108339" y="461296"/>
                  <a:pt x="299069" y="110194"/>
                </a:cubicBezTo>
                <a:close/>
              </a:path>
            </a:pathLst>
          </a:custGeom>
        </p:spPr>
      </p:pic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207568" y="1772816"/>
            <a:ext cx="79208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891" indent="-342891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nl-NL" sz="2000" b="1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1E4DE26-4380-45F0-8C8F-D8CA882231E5}"/>
              </a:ext>
            </a:extLst>
          </p:cNvPr>
          <p:cNvSpPr txBox="1"/>
          <p:nvPr/>
        </p:nvSpPr>
        <p:spPr>
          <a:xfrm>
            <a:off x="1836373" y="1752600"/>
            <a:ext cx="82920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2000" b="1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A79C0B9-C891-F65F-B76F-8936FD55614E}"/>
              </a:ext>
            </a:extLst>
          </p:cNvPr>
          <p:cNvSpPr txBox="1"/>
          <p:nvPr/>
        </p:nvSpPr>
        <p:spPr>
          <a:xfrm>
            <a:off x="1136967" y="3984317"/>
            <a:ext cx="29367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>
                <a:solidFill>
                  <a:srgbClr val="FF0000"/>
                </a:solidFill>
              </a:rPr>
              <a:t>Vragen? </a:t>
            </a:r>
          </a:p>
          <a:p>
            <a:r>
              <a:rPr lang="nl-NL" sz="2800" b="1">
                <a:solidFill>
                  <a:srgbClr val="FF0000"/>
                </a:solidFill>
              </a:rPr>
              <a:t>Opmerkingen?</a:t>
            </a:r>
          </a:p>
          <a:p>
            <a:r>
              <a:rPr lang="nl-NL" sz="2800" b="1">
                <a:solidFill>
                  <a:srgbClr val="FF0000"/>
                </a:solidFill>
              </a:rPr>
              <a:t>Suggesties?</a:t>
            </a:r>
          </a:p>
        </p:txBody>
      </p:sp>
    </p:spTree>
    <p:extLst>
      <p:ext uri="{BB962C8B-B14F-4D97-AF65-F5344CB8AC3E}">
        <p14:creationId xmlns:p14="http://schemas.microsoft.com/office/powerpoint/2010/main" val="776947053"/>
      </p:ext>
    </p:extLst>
  </p:cSld>
  <p:clrMapOvr>
    <a:masterClrMapping/>
  </p:clrMapOvr>
</p:sld>
</file>

<file path=ppt/theme/theme1.xml><?xml version="1.0" encoding="utf-8"?>
<a:theme xmlns:a="http://schemas.openxmlformats.org/drawingml/2006/main" name="gemeente Alkmaar">
  <a:themeElements>
    <a:clrScheme name="gemeente Alkmaar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emeente Alkmaar.p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altLang="nl-NL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gemeente Alkmaar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meente Alkmaar.po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meente Alkmaar.po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meente Alkmaar.po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meente Alkmaar.po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meente Alkmaar.po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meente Alkmaar.po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meente Alkmaar.po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meente Alkmaar.po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meente Alkmaar.po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meente Alkmaar.po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meente Alkmaar.po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BDB144A7B6A543B74FF17008CE0CA5" ma:contentTypeVersion="14" ma:contentTypeDescription="Een nieuw document maken." ma:contentTypeScope="" ma:versionID="578d684f577bed741a33eac9be46fc4e">
  <xsd:schema xmlns:xsd="http://www.w3.org/2001/XMLSchema" xmlns:xs="http://www.w3.org/2001/XMLSchema" xmlns:p="http://schemas.microsoft.com/office/2006/metadata/properties" xmlns:ns2="a077d914-fe64-4890-b6c4-3c85567bff34" xmlns:ns3="aef678f4-5734-4591-834a-dcf75ac12136" targetNamespace="http://schemas.microsoft.com/office/2006/metadata/properties" ma:root="true" ma:fieldsID="f227b9539ea19d21efc9d4134befb9df" ns2:_="" ns3:_="">
    <xsd:import namespace="a077d914-fe64-4890-b6c4-3c85567bff34"/>
    <xsd:import namespace="aef678f4-5734-4591-834a-dcf75ac121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77d914-fe64-4890-b6c4-3c85567bff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d76d523e-9e0f-4574-8116-e8acf6b1d0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f678f4-5734-4591-834a-dcf75ac1213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f81ad3f-39ab-4b20-9b86-074ec1999e01}" ma:internalName="TaxCatchAll" ma:showField="CatchAllData" ma:web="aef678f4-5734-4591-834a-dcf75ac121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f678f4-5734-4591-834a-dcf75ac12136" xsi:nil="true"/>
    <lcf76f155ced4ddcb4097134ff3c332f xmlns="a077d914-fe64-4890-b6c4-3c85567bff3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36244A3-F701-4F2F-9486-A51A22A356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9ACD14-9C7B-466B-992F-1FD5C64530BB}">
  <ds:schemaRefs>
    <ds:schemaRef ds:uri="a077d914-fe64-4890-b6c4-3c85567bff34"/>
    <ds:schemaRef ds:uri="aef678f4-5734-4591-834a-dcf75ac1213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5B48288-35E9-4BF8-9A50-1422A136F565}">
  <ds:schemaRefs>
    <ds:schemaRef ds:uri="aef678f4-5734-4591-834a-dcf75ac12136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a077d914-fe64-4890-b6c4-3c85567bff34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452</Words>
  <Application>Microsoft Office PowerPoint</Application>
  <PresentationFormat>Breedbeeld</PresentationFormat>
  <Paragraphs>115</Paragraphs>
  <Slides>19</Slides>
  <Notes>17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6" baseType="lpstr">
      <vt:lpstr>Arial</vt:lpstr>
      <vt:lpstr>Calibri</vt:lpstr>
      <vt:lpstr>Courier New</vt:lpstr>
      <vt:lpstr>Monotype Sorts</vt:lpstr>
      <vt:lpstr>Times</vt:lpstr>
      <vt:lpstr>Times New Roman</vt:lpstr>
      <vt:lpstr>gemeente Alkmaar</vt:lpstr>
      <vt:lpstr> Alkmaar Veilig Online</vt:lpstr>
      <vt:lpstr>Digitaal wijkambassadeurs</vt:lpstr>
      <vt:lpstr>Digitaal wijkambassadeurs on tour</vt:lpstr>
      <vt:lpstr>Wat is cybercriminaliteit?</vt:lpstr>
      <vt:lpstr>Is jouw digitale deur op slot</vt:lpstr>
      <vt:lpstr>PowerPoint-presentatie</vt:lpstr>
      <vt:lpstr>Wachtwoorden</vt:lpstr>
      <vt:lpstr>Wachtwoorden</vt:lpstr>
      <vt:lpstr>PowerPoint-presentatie</vt:lpstr>
      <vt:lpstr>Wachtwoord</vt:lpstr>
      <vt:lpstr>PowerPoint-presentatie</vt:lpstr>
      <vt:lpstr>Aan de slag!</vt:lpstr>
      <vt:lpstr>PowerPoint-presentatie</vt:lpstr>
      <vt:lpstr>Slachtoffers in Alkmaar</vt:lpstr>
      <vt:lpstr>Tips </vt:lpstr>
      <vt:lpstr>PowerPoint-presentatie</vt:lpstr>
      <vt:lpstr>Links</vt:lpstr>
      <vt:lpstr>PowerPoint-presentatie</vt:lpstr>
      <vt:lpstr> Alkmaar Veilig Online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Gemeente Alkmaar</dc:title>
  <dc:creator>Romy van den Heerik</dc:creator>
  <cp:lastModifiedBy>Ben Langeveld</cp:lastModifiedBy>
  <cp:revision>189</cp:revision>
  <dcterms:created xsi:type="dcterms:W3CDTF">2021-10-07T06:49:22Z</dcterms:created>
  <dcterms:modified xsi:type="dcterms:W3CDTF">2025-09-10T17:37:02Z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0x010100CCBDB144A7B6A543B74FF17008CE0CA5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